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56" r:id="rId2"/>
    <p:sldId id="266" r:id="rId3"/>
    <p:sldId id="257" r:id="rId4"/>
    <p:sldId id="259" r:id="rId5"/>
    <p:sldId id="265" r:id="rId6"/>
    <p:sldId id="260" r:id="rId7"/>
    <p:sldId id="264" r:id="rId8"/>
    <p:sldId id="267" r:id="rId9"/>
    <p:sldId id="261" r:id="rId10"/>
    <p:sldId id="268" r:id="rId11"/>
    <p:sldId id="262" r:id="rId12"/>
    <p:sldId id="263" r:id="rId13"/>
    <p:sldId id="269" r:id="rId14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85125" autoAdjust="0"/>
  </p:normalViewPr>
  <p:slideViewPr>
    <p:cSldViewPr>
      <p:cViewPr varScale="1">
        <p:scale>
          <a:sx n="55" d="100"/>
          <a:sy n="55" d="100"/>
        </p:scale>
        <p:origin x="-139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y" noProof="0"/>
              <a:t>Haga clic para modificar el estilo de texto del patrón</a:t>
            </a:r>
          </a:p>
          <a:p>
            <a:pPr lvl="1"/>
            <a:r>
              <a:rPr lang="hy" noProof="0"/>
              <a:t>Segundo nivel</a:t>
            </a:r>
          </a:p>
          <a:p>
            <a:pPr lvl="2"/>
            <a:r>
              <a:rPr lang="hy" noProof="0"/>
              <a:t>Tercer nivel</a:t>
            </a:r>
          </a:p>
          <a:p>
            <a:pPr lvl="3"/>
            <a:r>
              <a:rPr lang="hy" noProof="0"/>
              <a:t>Cuarto nivel</a:t>
            </a:r>
          </a:p>
          <a:p>
            <a:pPr lvl="4"/>
            <a:r>
              <a:rPr lang="hy" noProof="0"/>
              <a:t>Quinto nivel</a:t>
            </a:r>
            <a:endParaRPr lang="en-GB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832AC34-E44D-48DD-B08B-B7811B0675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l-GR" smtClean="0"/>
              <a:t>ՀԻՄՆԱՎՈՐՈՒՄ</a:t>
            </a:r>
          </a:p>
          <a:p>
            <a:pPr>
              <a:spcBef>
                <a:spcPct val="0"/>
              </a:spcBef>
            </a:pPr>
            <a:r>
              <a:rPr lang="el-GR" smtClean="0"/>
              <a:t>Կապ կա բոլոր այն անձանց միջև, ովքեր կարող են զրկվել իրենց ազատությունից բժշկական օգնություն ստանալու համար կամ էլ սոցիալական քաղաքականության կողմից թելադրված նկատառումների պատճառով, կամ էլ և բժշկական, և սոցիալական հիմքերով (Էնհորնն ընդդեմ Շվեդիայի, § 43): 85.  Պատճառը, թե ինչու Կոնվենցիան թույլ է տալիս այս անձանց, որոնք բոլորն էլ սոցիալապես վատ հարմարվող մարդիկ են, զրկվել իրենց ազատությունից, չի կայանում միայն նրանում, որ նրանք վտանգավոր են հասարակության համար, այլև դա նաև բխում է իրենց շահերից            (նույն աղբյուրից՝ Գուզարդին ընդդեմ Իտալիայի, § 98): </a:t>
            </a:r>
            <a:endParaRPr lang="en-GB" smtClean="0"/>
          </a:p>
        </p:txBody>
      </p:sp>
      <p:sp>
        <p:nvSpPr>
          <p:cNvPr id="204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0948DC-CCDC-4460-A4BD-8DB72F90DE02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 Ավտանգության ստուգում օդով ճանապարհորդողների համար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Այն դեպքում, երբ սահմանակետի աշխատակիցը կանգնեցրել է ուղևորին օդանավակայանում սահմանային վերահսկողության իրականացնելիս նրա կարգավիճակը պարզելու համար, և եթե կալանքի ժամանակը չի գերազանցել համապատասխան ֆորմալ աշխատանքներ կատարելու համար անհրաժեշտ ժամանակը, ապա Կոնվենցիայի 5-րդ հոդվածի հետ կապված ոչ մի հակասություն չի ծագում (Գահրամանովն ընդդեմ Ադրբեջանի, § 41):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Բանտարկություն օդանավակայանի տարանցիկ գոտիներում (Ամուուրն ընդդեմ Ֆրանսիայի; Շամսան ընդդեմ Լեհաստանի; Մոգոսը և ուրիշներն ընդդեմ Ռումինիայի; Մահդիդն ու Հադդարը ընդդեմ Ավստրիայի;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և Րիադն ու Իդիաբը ընդդեմ Բելգիայի)՝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Դատարանը նշում է, որ արդեն պարզել է, որ օտարերկրացիներին միջազգային գոտում պահելը նշանակում է նրանց ազատության սահմանափակում, որը ամեն դեպքում համեմատելի չէ կալանքի վայրում պահելու հետ: Ինչևէ, այսպիսի սահմանափակումը ընդունելի է միայն այն դեպքում, երբ տվյալ անձանց համար ապահովվում են որոշակի երաշխիքներ և գործընթացը չափազանց չի երկարաձգվում: Հակառակ դեպքում ազատության սահմանափակումը վերածվում է ազատությունից զրկման (տես Ամուուրն ընդդեմ Ֆրանսիայի, 25 հունիսի 1996թ., § 43, հաշվետվություն 1996‑III): Սակայն, սույն գործով հայցվորները ձեբակալվել են տարանցիկ գոտում, ոչ թե հենց երկիր ժամանելու պահին, այլ ավելի քան մեկ ամիս անց, այն բանից հետո, երբ ընդունվել են որոշումներ նրանց ազատ արձակելու համար: Բացի այդ, նրանք ազատազրկման են ենթարկվել անորոշ ժամկետով, ի վերջո տևեց տասնհինգ և տասնմեկ օր՝ համապատասխանաբար: Բացի այն,որ միայն այն փաստը, որ հայցվորները կարող են ինքնակամորեն հեռանալ, չի կարող բացառել ազատության իրավունքի խախտումը (§ 48): Դատարանը եզրակացնում է, որ դիմումատուների բանտարկությունը օդանավակայանի տարանցիկ գոտիներում դե ֆակտո ազատության զրկում է: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y"/>
              <a:t>104.  Տարանցիկ գոտին պատշաճ վայր չէ հայցվորներին կալանավորելու համար: Իր բնույթով, դա մի վայր է, որտեղ մարդկանց կարող են տեղակայել շատ կարճ ժամանակով: Ձերբակալվածների մոտ հաճախ դիտվում է մենության զգացողություն, առանց մաքուր օդի դուրս գալու և քայլելու կամ ֆիզիկական վարժություններով զբաղվելու հնարավորության, ինչպես նաև առանց տեղում սնվելու հնարավորության  ու արտաքին աշխարհի հետ շփման. տարանցիկ գոտում ավելի քան տասն օր մնալը բոլորովին նպատակահարմար չէ: Կառավարությունն ընդունել է, որ CPT-ի կողմից արված առաջարկությունները հանգեցրել են «INADS կենտրոն»-ի ստեղծմանը, որպեսզի շտկվեն թերությունները: Ըստ բրյուսելյան իրավասության առաջին ատյանի դատարանի  նախագահի 1993թ. հունիսի 25-ի  ժամանակավոր կարգադրության՝ տեղակայումը տարանցիկ գոտում առանց որևէ աջակցության, «ընդհանուր առմամբ ունի արժանապատվությունը նվաստացնող և անմարդկային վերաբերմունքի հատկանիշներ»: Այդ առիթով՝ կառավարությունից պահանջվել է տարանցիկ գոտում տեղակայված անձանց պահել «հասարակության աչքից հեռու»՝ տրամադրելով նրանց անկողին, սնունդ, սանիտարական բավարար պայմաններ և ապահովել, որ նրանք ստանան անհրաժեշտ բժշկական օգնություն: Այս իրավիճակը համարվել է անմարդկային և նվաստացնող նաև Նիվելեսի իրավասության առաջին ատյանի դատարանի նախագահի՝ 2002թ. նոյեմբերի 30-ի որոշմամբ, սույն գործի մասով կարգադրություններով և 2005թ. սեպտեմբերի 29-ի վճռով: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662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F45408D-0FE3-42B1-92D3-F3AA93091758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9699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5C33E0F-AF40-409C-B595-22519722C9F4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1 Grupo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6 Forma libre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7 Forma libre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l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 rtlCol="0"/>
          <a:lstStyle>
            <a:lvl1pPr marL="0" marR="64008" indent="0" algn="l" rtl="0">
              <a:buNone/>
              <a:defRPr>
                <a:solidFill>
                  <a:schemeClr val="tx2"/>
                </a:solidFill>
              </a:defRPr>
            </a:lvl1pPr>
            <a:lvl2pPr marL="457200" indent="0" algn="ctr" rtl="0">
              <a:buNone/>
            </a:lvl2pPr>
            <a:lvl3pPr marL="914400" indent="0" algn="ctr" rtl="0">
              <a:buNone/>
            </a:lvl3pPr>
            <a:lvl4pPr marL="1371600" indent="0" algn="ctr" rtl="0">
              <a:buNone/>
            </a:lvl4pPr>
            <a:lvl5pPr marL="1828800" indent="0" algn="ctr" rtl="0">
              <a:buNone/>
            </a:lvl5pPr>
            <a:lvl6pPr marL="2286000" indent="0" algn="ctr" rtl="0">
              <a:buNone/>
            </a:lvl6pPr>
            <a:lvl7pPr marL="2743200" indent="0" algn="ctr" rtl="0">
              <a:buNone/>
            </a:lvl7pPr>
            <a:lvl8pPr marL="3200400" indent="0" algn="ctr" rtl="0">
              <a:buNone/>
            </a:lvl8pPr>
            <a:lvl9pPr marL="3657600" indent="0" algn="ctr" rtl="0">
              <a:buNone/>
            </a:lvl9pPr>
            <a:extLst/>
          </a:lstStyle>
          <a:p>
            <a:r>
              <a:rPr lang="hy"/>
              <a:t>Haga clic para modificar el estilo de subtítulo del patrón</a:t>
            </a:r>
            <a:endParaRPr lang="en-US"/>
          </a:p>
        </p:txBody>
      </p:sp>
      <p:sp>
        <p:nvSpPr>
          <p:cNvPr id="11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12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9F9B737-8112-4F47-BAE5-E7B6FF9BF8E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B4D98-2E2B-490C-8017-23DEDAAC28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Cheurón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7 Cheurón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l" rtl="0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rtlCol="0"/>
          <a:lstStyle>
            <a:lvl1pPr marL="0" indent="0" algn="l" rtl="0">
              <a:buNone/>
              <a:defRPr sz="2300">
                <a:solidFill>
                  <a:schemeClr val="tx1"/>
                </a:solidFill>
              </a:defRPr>
            </a:lvl1pPr>
            <a:lvl2pPr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5E05C1-0341-4430-ABA8-32CC4D056D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 rtlCol="0"/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3E633-5447-4C14-9569-E2BB1FA77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 algn="l" rtl="0">
              <a:defRPr/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rtlCol="0" anchor="ctr"/>
          <a:lstStyle>
            <a:lvl1pPr marL="0" indent="0" algn="l" rtl="0">
              <a:buNone/>
              <a:defRPr sz="2400" b="0">
                <a:solidFill>
                  <a:schemeClr val="bg1"/>
                </a:solidFill>
              </a:defRPr>
            </a:lvl1pPr>
            <a:lvl2pPr algn="l" rtl="0">
              <a:buNone/>
              <a:defRPr sz="2000" b="1"/>
            </a:lvl2pPr>
            <a:lvl3pPr algn="l" rtl="0">
              <a:buNone/>
              <a:defRPr sz="1800" b="1"/>
            </a:lvl3pPr>
            <a:lvl4pPr algn="l" rtl="0">
              <a:buNone/>
              <a:defRPr sz="1600" b="1"/>
            </a:lvl4pPr>
            <a:lvl5pPr algn="l" rtl="0">
              <a:buNone/>
              <a:defRPr sz="1600" b="1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rtlCol="0" anchor="ctr"/>
          <a:lstStyle>
            <a:lvl1pPr marL="0" indent="0" algn="l" rtl="0">
              <a:buNone/>
              <a:defRPr sz="2400" b="0">
                <a:solidFill>
                  <a:schemeClr val="bg1"/>
                </a:solidFill>
              </a:defRPr>
            </a:lvl1pPr>
            <a:lvl2pPr algn="l" rtl="0">
              <a:buNone/>
              <a:defRPr sz="2000" b="1"/>
            </a:lvl2pPr>
            <a:lvl3pPr algn="l" rtl="0">
              <a:buNone/>
              <a:defRPr sz="1800" b="1"/>
            </a:lvl3pPr>
            <a:lvl4pPr algn="l" rtl="0">
              <a:buNone/>
              <a:defRPr sz="1600" b="1"/>
            </a:lvl4pPr>
            <a:lvl5pPr algn="l" rtl="0">
              <a:buNone/>
              <a:defRPr sz="1600" b="1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 rtlCol="0"/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 rtlCol="0"/>
          <a:lstStyle>
            <a:lvl1pPr algn="l" rtl="0">
              <a:spcBef>
                <a:spcPts val="0"/>
              </a:spcBef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205131-E035-42BB-8017-EF1AB8AEC3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68EC9-2619-41DF-B913-47906B858F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22ED-782F-4490-B0D4-BC2F5887F8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l" rtl="0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 rtlCol="0"/>
          <a:lstStyle>
            <a:lvl1pPr marL="0" indent="0" algn="l" rtl="0">
              <a:buNone/>
              <a:defRPr sz="1600"/>
            </a:lvl1pPr>
            <a:lvl2pPr algn="l" rtl="0">
              <a:buNone/>
              <a:defRPr sz="1200"/>
            </a:lvl2pPr>
            <a:lvl3pPr algn="l" rtl="0">
              <a:buNone/>
              <a:defRPr sz="1000"/>
            </a:lvl3pPr>
            <a:lvl4pPr algn="l" rtl="0">
              <a:buNone/>
              <a:defRPr sz="900"/>
            </a:lvl4pPr>
            <a:lvl5pPr algn="l" rtl="0">
              <a:buNone/>
              <a:defRPr sz="9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 rtlCol="0"/>
          <a:lstStyle>
            <a:lvl1pPr algn="l" rtl="0">
              <a:defRPr sz="3200"/>
            </a:lvl1pPr>
            <a:lvl2pPr algn="l" rtl="0">
              <a:defRPr sz="2800"/>
            </a:lvl2pPr>
            <a:lvl3pPr algn="l" rtl="0">
              <a:defRPr sz="2400"/>
            </a:lvl3pPr>
            <a:lvl4pPr algn="l" rtl="0">
              <a:defRPr sz="2000"/>
            </a:lvl4pPr>
            <a:lvl5pPr algn="l" rtl="0">
              <a:defRPr sz="20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8B1B6A-5609-4B3E-A477-1F1416263C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8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11 Cheurón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12 Cheurón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 rtlCol="0"/>
          <a:lstStyle>
            <a:lvl1pPr marL="0" marR="18288" indent="0" algn="l" rtl="0">
              <a:buNone/>
              <a:defRPr sz="1400"/>
            </a:lvl1pPr>
            <a:lvl2pPr algn="l" rtl="0">
              <a:defRPr sz="1200"/>
            </a:lvl2pPr>
            <a:lvl3pPr algn="l" rtl="0">
              <a:defRPr sz="1000"/>
            </a:lvl3pPr>
            <a:lvl4pPr algn="l" rtl="0">
              <a:defRPr sz="900"/>
            </a:lvl4pPr>
            <a:lvl5pPr algn="l" rtl="0">
              <a:defRPr sz="900"/>
            </a:lvl5pPr>
            <a:extLst/>
          </a:lstStyle>
          <a:p>
            <a:pPr lvl="0"/>
            <a:r>
              <a:rPr lang="hy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 rtlCol="0">
            <a:normAutofit/>
          </a:bodyPr>
          <a:lstStyle>
            <a:lvl1pPr marL="0" indent="0" algn="l" rtl="0">
              <a:buNone/>
              <a:defRPr sz="3200"/>
            </a:lvl1pPr>
            <a:extLst/>
          </a:lstStyle>
          <a:p>
            <a:pPr lvl="0"/>
            <a:r>
              <a:rPr lang="hy" noProof="0"/>
              <a:t>Haga clic en el icono para agregar una imagen</a:t>
            </a:r>
            <a:endParaRPr lang="en-US" noProof="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l" rtl="0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1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rtl="0"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 rtl="0"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75C3D2C-477B-46C0-841E-F0A7287F6E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2B38-325E-487D-A124-C75D4FADF0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 rtlCol="0"/>
          <a:lstStyle>
            <a:extLst/>
          </a:lstStyle>
          <a:p>
            <a:pPr lvl="0"/>
            <a:r>
              <a:rPr lang="hy"/>
              <a:t>Haga clic para modificar el estilo de texto del patrón</a:t>
            </a:r>
          </a:p>
          <a:p>
            <a:pPr lvl="1"/>
            <a:r>
              <a:rPr lang="hy"/>
              <a:t>Segundo nivel</a:t>
            </a:r>
          </a:p>
          <a:p>
            <a:pPr lvl="2"/>
            <a:r>
              <a:rPr lang="hy"/>
              <a:t>Tercer nivel</a:t>
            </a:r>
          </a:p>
          <a:p>
            <a:pPr lvl="3"/>
            <a:r>
              <a:rPr lang="hy"/>
              <a:t>Cuarto nivel</a:t>
            </a:r>
          </a:p>
          <a:p>
            <a:pPr lvl="4"/>
            <a:r>
              <a:rPr lang="hy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01/02/2015</a:t>
            </a:r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64407-3DF4-4FA1-81AE-94230EFC87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hy"/>
              <a:t>Haga clic para modificar el estilo de título del patrón</a:t>
            </a:r>
            <a:endParaRPr lang="en-US"/>
          </a:p>
        </p:txBody>
      </p:sp>
      <p:sp>
        <p:nvSpPr>
          <p:cNvPr id="103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Haga clic para modificar el estilo de texto del patrón</a:t>
            </a:r>
          </a:p>
          <a:p>
            <a:pPr lvl="1"/>
            <a:r>
              <a:rPr lang="el-GR" smtClean="0"/>
              <a:t>Segundo nivel</a:t>
            </a:r>
          </a:p>
          <a:p>
            <a:pPr lvl="2"/>
            <a:r>
              <a:rPr lang="el-GR" smtClean="0"/>
              <a:t>Tercer nivel</a:t>
            </a:r>
          </a:p>
          <a:p>
            <a:pPr lvl="3"/>
            <a:r>
              <a:rPr lang="el-GR" smtClean="0"/>
              <a:t>Cuarto nivel</a:t>
            </a:r>
          </a:p>
          <a:p>
            <a:pPr lvl="4"/>
            <a:r>
              <a:rPr lang="el-GR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GB"/>
              <a:t>01/02/2015</a:t>
            </a:r>
            <a:endParaRPr lang="en-GB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9BEF980-F212-4C60-B165-9F6BFCAC2C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4" r:id="rId2"/>
    <p:sldLayoutId id="2147483721" r:id="rId3"/>
    <p:sldLayoutId id="2147483715" r:id="rId4"/>
    <p:sldLayoutId id="2147483722" r:id="rId5"/>
    <p:sldLayoutId id="2147483716" r:id="rId6"/>
    <p:sldLayoutId id="2147483717" r:id="rId7"/>
    <p:sldLayoutId id="2147483723" r:id="rId8"/>
    <p:sldLayoutId id="2147483724" r:id="rId9"/>
    <p:sldLayoutId id="2147483718" r:id="rId10"/>
    <p:sldLayoutId id="2147483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Զրկում ազատությունից՝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hy"/>
              <a:t>տիպաբանությունը՝ ըստ Կոնվենցիայի</a:t>
            </a:r>
            <a:endParaRPr lang="en-GB" dirty="0"/>
          </a:p>
        </p:txBody>
      </p:sp>
      <p:sp>
        <p:nvSpPr>
          <p:cNvPr id="14338" name="2 Subtítulo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r"/>
            <a:r>
              <a:rPr lang="el-GR" smtClean="0"/>
              <a:t>Խուան Կարլոս դա Սիլվա</a:t>
            </a:r>
          </a:p>
          <a:p>
            <a:pPr marR="0" algn="r"/>
            <a:r>
              <a:rPr lang="el-GR" smtClean="0"/>
              <a:t>Գլխավոր դատավոր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Marcador de contenido" descr="Man-in-a-cel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825" y="1557338"/>
            <a:ext cx="5700713" cy="237648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ՀԱՅԵՑԱԿԱՐԳ</a:t>
            </a:r>
            <a:endParaRPr lang="en-GB" dirty="0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2124075" y="4437063"/>
            <a:ext cx="67691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3200">
                <a:latin typeface="Lucida Sans Unicode" pitchFamily="34" charset="0"/>
              </a:rPr>
              <a:t>-Ինքնավար հայեցակարգ</a:t>
            </a:r>
          </a:p>
          <a:p>
            <a:r>
              <a:rPr lang="el-GR" sz="3200">
                <a:latin typeface="Lucida Sans Unicode" pitchFamily="34" charset="0"/>
              </a:rPr>
              <a:t>-Չափանիշ</a:t>
            </a:r>
            <a:endParaRPr lang="es-ES" sz="3200">
              <a:latin typeface="Lucida Sans Unicode" pitchFamily="34" charset="0"/>
            </a:endParaRPr>
          </a:p>
          <a:p>
            <a:r>
              <a:rPr lang="el-GR" sz="3200">
                <a:latin typeface="Lucida Sans Unicode" pitchFamily="34" charset="0"/>
              </a:rPr>
              <a:t>-Դրական պարտականություններ</a:t>
            </a:r>
            <a:endParaRPr lang="es-ES" sz="3200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100" smtClean="0"/>
              <a:t>Քրեական գործեր</a:t>
            </a:r>
            <a:endParaRPr lang="es-ES" sz="21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Նախքան դատապարտվելը և դրանից հետո</a:t>
            </a:r>
            <a:endParaRPr lang="es-ES" sz="1800" smtClean="0"/>
          </a:p>
          <a:p>
            <a:pPr>
              <a:lnSpc>
                <a:spcPct val="90000"/>
              </a:lnSpc>
            </a:pPr>
            <a:r>
              <a:rPr lang="el-GR" sz="2100" smtClean="0"/>
              <a:t>Բժշկական/սոցիալական պատճառներ</a:t>
            </a:r>
            <a:endParaRPr lang="es-ES" sz="2100" smtClean="0"/>
          </a:p>
          <a:p>
            <a:pPr>
              <a:lnSpc>
                <a:spcPct val="90000"/>
              </a:lnSpc>
            </a:pPr>
            <a:r>
              <a:rPr lang="el-GR" sz="2100" smtClean="0"/>
              <a:t>Դատարանի կարգադրության կամ օրինական պարտավորության չպահպանում</a:t>
            </a:r>
            <a:endParaRPr lang="es-ES" sz="2100" smtClean="0"/>
          </a:p>
          <a:p>
            <a:pPr>
              <a:lnSpc>
                <a:spcPct val="90000"/>
              </a:lnSpc>
            </a:pPr>
            <a:r>
              <a:rPr lang="el-GR" sz="2100" smtClean="0"/>
              <a:t>Անչափահասներ</a:t>
            </a:r>
            <a:endParaRPr lang="es-ES" sz="2100" smtClean="0"/>
          </a:p>
          <a:p>
            <a:pPr>
              <a:lnSpc>
                <a:spcPct val="90000"/>
              </a:lnSpc>
            </a:pPr>
            <a:r>
              <a:rPr lang="el-GR" sz="2100" smtClean="0"/>
              <a:t>Օտարերկրացիներ</a:t>
            </a:r>
            <a:endParaRPr lang="es-ES" sz="2100" smtClean="0"/>
          </a:p>
          <a:p>
            <a:pPr>
              <a:lnSpc>
                <a:spcPct val="90000"/>
              </a:lnSpc>
            </a:pPr>
            <a:r>
              <a:rPr lang="el-GR" sz="2100" smtClean="0"/>
              <a:t>Այլ՝ կարճ / վարչական կալանքներ</a:t>
            </a:r>
            <a:endParaRPr lang="es-ES" sz="21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Բանտ</a:t>
            </a:r>
            <a:endParaRPr lang="es-ES" sz="18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Օդանավակայան</a:t>
            </a:r>
            <a:endParaRPr lang="es-ES" sz="18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Ոստիկանության կողմի վերահսկումներ</a:t>
            </a:r>
            <a:endParaRPr lang="es-ES" sz="18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Հարցաքննություն ոստիկանության բաժանմունքում</a:t>
            </a:r>
            <a:endParaRPr lang="es-ES" sz="1800" smtClean="0"/>
          </a:p>
          <a:p>
            <a:pPr lvl="1">
              <a:lnSpc>
                <a:spcPct val="90000"/>
              </a:lnSpc>
            </a:pPr>
            <a:r>
              <a:rPr lang="el-GR" sz="1800" smtClean="0"/>
              <a:t>Ամբոխի կառավարում </a:t>
            </a:r>
          </a:p>
          <a:p>
            <a:pPr lvl="1">
              <a:lnSpc>
                <a:spcPct val="90000"/>
              </a:lnSpc>
            </a:pPr>
            <a:r>
              <a:rPr lang="el-GR" sz="1800" smtClean="0"/>
              <a:t>Տնային կալանք</a:t>
            </a:r>
            <a:endParaRPr lang="es-ES" sz="1800" smtClean="0"/>
          </a:p>
          <a:p>
            <a:pPr lvl="1">
              <a:lnSpc>
                <a:spcPct val="90000"/>
              </a:lnSpc>
            </a:pPr>
            <a:endParaRPr lang="en-GB" sz="18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ՏԻՊԱԲԱՆՈՒԹՅՈՒՆ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s-ES" sz="3600" smtClean="0"/>
          </a:p>
          <a:p>
            <a:pPr>
              <a:lnSpc>
                <a:spcPct val="90000"/>
              </a:lnSpc>
            </a:pPr>
            <a:r>
              <a:rPr lang="el-GR" sz="3600" smtClean="0"/>
              <a:t>«Դատապարտում»</a:t>
            </a:r>
          </a:p>
          <a:p>
            <a:pPr>
              <a:lnSpc>
                <a:spcPct val="90000"/>
              </a:lnSpc>
            </a:pPr>
            <a:r>
              <a:rPr lang="el-GR" sz="3600" smtClean="0"/>
              <a:t>Իրավասու դատարան</a:t>
            </a:r>
            <a:endParaRPr lang="es-ES" sz="3600" smtClean="0"/>
          </a:p>
          <a:p>
            <a:pPr>
              <a:lnSpc>
                <a:spcPct val="90000"/>
              </a:lnSpc>
            </a:pPr>
            <a:r>
              <a:rPr lang="el-GR" sz="3600" smtClean="0"/>
              <a:t>Օտարերկրյա դատարա՞ն</a:t>
            </a:r>
          </a:p>
          <a:p>
            <a:pPr>
              <a:lnSpc>
                <a:spcPct val="90000"/>
              </a:lnSpc>
            </a:pPr>
            <a:r>
              <a:rPr lang="el-GR" sz="3600" smtClean="0"/>
              <a:t>Դատապարտվելուց «հետո»</a:t>
            </a:r>
            <a:endParaRPr lang="es-ES" sz="3600" smtClean="0"/>
          </a:p>
          <a:p>
            <a:pPr>
              <a:lnSpc>
                <a:spcPct val="90000"/>
              </a:lnSpc>
            </a:pPr>
            <a:r>
              <a:rPr lang="el-GR" sz="3600" smtClean="0"/>
              <a:t>Վերաքննիչ վարույթնե՞ր</a:t>
            </a:r>
          </a:p>
          <a:p>
            <a:pPr>
              <a:lnSpc>
                <a:spcPct val="90000"/>
              </a:lnSpc>
            </a:pPr>
            <a:r>
              <a:rPr lang="el-GR" sz="3600" smtClean="0"/>
              <a:t>Կալանավորման պայմաններ</a:t>
            </a:r>
            <a:endParaRPr lang="es-ES" sz="3600" smtClean="0"/>
          </a:p>
          <a:p>
            <a:pPr>
              <a:lnSpc>
                <a:spcPct val="90000"/>
              </a:lnSpc>
            </a:pPr>
            <a:endParaRPr lang="en-GB" sz="23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ԱԶԱՏԱԶՐԿՈՒՄ ԴԱՏԱՊԱՐՏՈՒՄԻՑ ՀԵՏՈ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82550" y="1481138"/>
            <a:ext cx="8686800" cy="4525962"/>
          </a:xfrm>
        </p:spPr>
        <p:txBody>
          <a:bodyPr/>
          <a:lstStyle/>
          <a:p>
            <a:endParaRPr lang="es-ES" sz="23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Տեղեկացված</a:t>
            </a:r>
            <a:endParaRPr lang="es-ES" sz="24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Տրված հնարավորություն</a:t>
            </a:r>
            <a:endParaRPr lang="es-ES" sz="24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Արդար հավասարակշռություն</a:t>
            </a:r>
          </a:p>
          <a:p>
            <a:pPr lvl="1">
              <a:buFont typeface="Verdana" pitchFamily="34" charset="0"/>
              <a:buNone/>
            </a:pPr>
            <a:endParaRPr lang="en-GB" sz="21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ԱՆՀԱՄԱՊԱՏԱՍԽԱՆՈՒԹՅՈՒՆԸ</a:t>
            </a:r>
            <a:endParaRPr lang="en-GB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294967295"/>
          </p:nvPr>
        </p:nvSpPr>
        <p:spPr>
          <a:xfrm>
            <a:off x="4608513" y="1485900"/>
            <a:ext cx="4787900" cy="4679950"/>
          </a:xfrm>
        </p:spPr>
        <p:txBody>
          <a:bodyPr/>
          <a:lstStyle/>
          <a:p>
            <a:pPr lvl="1"/>
            <a:endParaRPr lang="es-ES" sz="24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Նպատակ՝ համապատասխանեցում</a:t>
            </a:r>
            <a:endParaRPr lang="es-ES" sz="24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Կոնկրետ պարտավորություն</a:t>
            </a:r>
            <a:endParaRPr lang="es-ES" sz="2400" smtClean="0"/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Արդար հավասարակշռություն </a:t>
            </a:r>
          </a:p>
          <a:p>
            <a:pPr lvl="1"/>
            <a:endParaRPr lang="es-ES" sz="2400" smtClean="0"/>
          </a:p>
          <a:p>
            <a:pPr lvl="1"/>
            <a:r>
              <a:rPr lang="el-GR" sz="2400" smtClean="0"/>
              <a:t>Համաչափություն</a:t>
            </a:r>
            <a:endParaRPr lang="es-ES" sz="2400" smtClean="0"/>
          </a:p>
          <a:p>
            <a:endParaRPr lang="en-GB" sz="2300" smtClean="0"/>
          </a:p>
        </p:txBody>
      </p:sp>
      <p:sp>
        <p:nvSpPr>
          <p:cNvPr id="7" name="6 Marcador de texto"/>
          <p:cNvSpPr>
            <a:spLocks noGrp="1"/>
          </p:cNvSpPr>
          <p:nvPr>
            <p:ph type="body" idx="4294967295"/>
          </p:nvPr>
        </p:nvSpPr>
        <p:spPr>
          <a:xfrm>
            <a:off x="0" y="1052513"/>
            <a:ext cx="4040188" cy="936625"/>
          </a:xfrm>
        </p:spPr>
        <p:txBody>
          <a:bodyPr rtlCol="0"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sz="4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y" sz="4600"/>
              <a:t>Դատարանի կարգադրություն</a:t>
            </a:r>
            <a:endParaRPr lang="es-ES" sz="4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half" idx="4294967295"/>
          </p:nvPr>
        </p:nvSpPr>
        <p:spPr>
          <a:xfrm>
            <a:off x="4537075" y="1052513"/>
            <a:ext cx="4787900" cy="936625"/>
          </a:xfrm>
        </p:spPr>
        <p:txBody>
          <a:bodyPr rtlCol="0"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sz="4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y" sz="4600"/>
              <a:t>Օրինական պարտավորություն</a:t>
            </a:r>
            <a:endParaRPr lang="es-ES" sz="46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2735263"/>
          </a:xfrm>
        </p:spPr>
        <p:txBody>
          <a:bodyPr/>
          <a:lstStyle/>
          <a:p>
            <a:r>
              <a:rPr lang="el-GR" sz="2300" smtClean="0"/>
              <a:t>Հիմնավորում</a:t>
            </a:r>
            <a:endParaRPr lang="es-ES" sz="2300" smtClean="0"/>
          </a:p>
          <a:p>
            <a:r>
              <a:rPr lang="el-GR" sz="2300" smtClean="0"/>
              <a:t>Դեպքեր</a:t>
            </a:r>
          </a:p>
          <a:p>
            <a:pPr lvl="1"/>
            <a:r>
              <a:rPr lang="el-GR" sz="2100" smtClean="0"/>
              <a:t>Վարակիչ հիվանդություններ</a:t>
            </a:r>
            <a:endParaRPr lang="es-ES" sz="2100" smtClean="0"/>
          </a:p>
          <a:p>
            <a:pPr lvl="1"/>
            <a:r>
              <a:rPr lang="el-GR" sz="2100" smtClean="0"/>
              <a:t>Տկարամիտ մարդիկ</a:t>
            </a:r>
            <a:endParaRPr lang="es-ES" sz="2100" smtClean="0"/>
          </a:p>
          <a:p>
            <a:pPr lvl="1"/>
            <a:r>
              <a:rPr lang="el-GR" sz="2100" smtClean="0"/>
              <a:t>Ալկոհոլային կախվածություն ունեցողներ և թմրամոլներ</a:t>
            </a:r>
            <a:endParaRPr lang="es-ES" sz="2100" smtClean="0"/>
          </a:p>
          <a:p>
            <a:pPr lvl="1"/>
            <a:r>
              <a:rPr lang="el-GR" sz="2100" smtClean="0"/>
              <a:t>Թափառաշրջիկներ</a:t>
            </a:r>
            <a:endParaRPr lang="es-ES" sz="2100" smtClean="0"/>
          </a:p>
          <a:p>
            <a:endParaRPr lang="es-ES" sz="2300" smtClean="0"/>
          </a:p>
          <a:p>
            <a:endParaRPr lang="en-GB" sz="23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2600" y="328613"/>
            <a:ext cx="8229600" cy="49006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ԲԺՇԿԱԿԱՆ / ՍՈՑԻԱԼԱԿԱՆ ՊԱՏՃԱՌՆԵՐ</a:t>
            </a:r>
            <a:endParaRPr lang="en-GB" dirty="0"/>
          </a:p>
        </p:txBody>
      </p:sp>
      <p:pic>
        <p:nvPicPr>
          <p:cNvPr id="4" name="3 Marcador de contenido" descr="hkairport-ebola-1029-n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284538"/>
            <a:ext cx="8135938" cy="357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388" y="1481138"/>
            <a:ext cx="8507412" cy="4525962"/>
          </a:xfrm>
        </p:spPr>
        <p:txBody>
          <a:bodyPr/>
          <a:lstStyle/>
          <a:p>
            <a:endParaRPr lang="es-ES" sz="4000" smtClean="0"/>
          </a:p>
          <a:p>
            <a:endParaRPr lang="es-ES" sz="4000" smtClean="0"/>
          </a:p>
          <a:p>
            <a:r>
              <a:rPr lang="el-GR" sz="4000" smtClean="0"/>
              <a:t>«Անչափահաս» հասկացությունը</a:t>
            </a:r>
            <a:endParaRPr lang="es-ES" sz="4000" smtClean="0"/>
          </a:p>
          <a:p>
            <a:r>
              <a:rPr lang="el-GR" sz="4000" smtClean="0"/>
              <a:t>Կրթական հսկողություն</a:t>
            </a:r>
            <a:endParaRPr lang="es-ES" sz="4000" smtClean="0"/>
          </a:p>
          <a:p>
            <a:r>
              <a:rPr lang="el-GR" sz="4000" smtClean="0"/>
              <a:t>Ներկայացնել իրավասու իրավական մարմնին</a:t>
            </a:r>
            <a:endParaRPr lang="en-GB" sz="40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ԱՆՉԱՓԱՀԱՍՆԵՐ</a:t>
            </a:r>
            <a:endParaRPr lang="en-GB" dirty="0"/>
          </a:p>
        </p:txBody>
      </p:sp>
      <p:pic>
        <p:nvPicPr>
          <p:cNvPr id="21507" name="3 Marcador de contenido" descr="minor+policem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3663" y="549275"/>
            <a:ext cx="21145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3 Marcador de contenido" descr="minor+policem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88913"/>
            <a:ext cx="31940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ՕՏԱՐԵՐԿՐԱՑԻՆԵՐ</a:t>
            </a:r>
            <a:endParaRPr lang="en-GB" dirty="0"/>
          </a:p>
        </p:txBody>
      </p:sp>
      <p:pic>
        <p:nvPicPr>
          <p:cNvPr id="22530" name="Picture 2" descr="http://nawaat.org/portail/wp-content/uploads/2013/08/immigration-lampedusa-image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341438"/>
            <a:ext cx="8353425" cy="48244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ՕՏԱՐԵՐԿՐԱՑԻՆԵՐ</a:t>
            </a:r>
            <a:endParaRPr lang="en-GB" dirty="0"/>
          </a:p>
        </p:txBody>
      </p:sp>
      <p:pic>
        <p:nvPicPr>
          <p:cNvPr id="23554" name="5 Marcador de contenido" descr="valla Melill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341438"/>
            <a:ext cx="8207375" cy="5111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z="4000" smtClean="0"/>
          </a:p>
          <a:p>
            <a:r>
              <a:rPr lang="el-GR" sz="4000" smtClean="0"/>
              <a:t>Կանխել անօրինական մուտքը</a:t>
            </a:r>
            <a:endParaRPr lang="es-ES" sz="4000" smtClean="0"/>
          </a:p>
          <a:p>
            <a:r>
              <a:rPr lang="el-GR" sz="4000" smtClean="0"/>
              <a:t>Արտաքսել </a:t>
            </a:r>
          </a:p>
          <a:p>
            <a:r>
              <a:rPr lang="el-GR" sz="4000" smtClean="0"/>
              <a:t>Հանձնել</a:t>
            </a:r>
          </a:p>
          <a:p>
            <a:r>
              <a:rPr lang="el-GR" sz="4000" smtClean="0"/>
              <a:t>Կամայականությունների արգելք</a:t>
            </a:r>
            <a:endParaRPr lang="es-ES" sz="4000" smtClean="0"/>
          </a:p>
          <a:p>
            <a:endParaRPr lang="en-GB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ՕՏԱՐԵՐԿՐԱՑԻՆԵՐ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600" smtClean="0"/>
              <a:t>Ավիաուղևորների ստուգումներ</a:t>
            </a:r>
            <a:endParaRPr lang="es-ES" sz="2600" smtClean="0"/>
          </a:p>
          <a:p>
            <a:r>
              <a:rPr lang="el-GR" sz="2600" smtClean="0"/>
              <a:t>Բանտարկություն օդանավակայանի տարանցիկ գոտիներում</a:t>
            </a:r>
            <a:endParaRPr lang="en-GB" sz="26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ՕԴԱՆԱՎԱԿԱՅԱՆՆԵՐ</a:t>
            </a:r>
            <a:endParaRPr lang="en-GB" dirty="0"/>
          </a:p>
        </p:txBody>
      </p:sp>
      <p:pic>
        <p:nvPicPr>
          <p:cNvPr id="25603" name="Picture 2" descr="C:\Users\JCdS\Pictures\term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2924175"/>
            <a:ext cx="65532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200" smtClean="0"/>
              <a:t>Հարցաքննություն ոստիկանությունում</a:t>
            </a:r>
            <a:endParaRPr lang="es-ES" sz="3200" smtClean="0"/>
          </a:p>
          <a:p>
            <a:pPr lvl="1"/>
            <a:r>
              <a:rPr lang="el-GR" sz="2800" smtClean="0"/>
              <a:t>Զրույց թե՞ հարցազրույց:</a:t>
            </a:r>
            <a:endParaRPr lang="es-ES" sz="2800" smtClean="0"/>
          </a:p>
          <a:p>
            <a:endParaRPr lang="es-ES" sz="210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y"/>
              <a:t>ՈՍՏԻԿԱՆՈՒԹՅՈՒՆ</a:t>
            </a:r>
            <a:endParaRPr lang="en-GB" dirty="0"/>
          </a:p>
        </p:txBody>
      </p:sp>
      <p:pic>
        <p:nvPicPr>
          <p:cNvPr id="27651" name="3 Imagen" descr="audition libr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2830513"/>
            <a:ext cx="734536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s-ES" sz="4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y" sz="4000"/>
              <a:t>Կանգնիր և որոնիր</a:t>
            </a:r>
            <a:endParaRPr lang="es-ES" sz="4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hy" sz="4000"/>
              <a:t>Ամբոխի կառավարման միջոցներ</a:t>
            </a:r>
            <a:endParaRPr lang="en-GB" sz="4000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en-GB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58813" y="-93663"/>
            <a:ext cx="8229599" cy="1143001"/>
          </a:xfrm>
        </p:spPr>
        <p:txBody>
          <a:bodyPr/>
          <a:lstStyle/>
          <a:p>
            <a:pPr algn="r" fontAlgn="auto">
              <a:spcAft>
                <a:spcPts val="0"/>
              </a:spcAft>
              <a:defRPr/>
            </a:pPr>
            <a:r>
              <a:rPr lang="hy"/>
              <a:t>ՈՍՏԻԿԱՆՈՒԹՅՈՒՆ</a:t>
            </a:r>
            <a:endParaRPr lang="en-GB" dirty="0"/>
          </a:p>
        </p:txBody>
      </p:sp>
      <p:pic>
        <p:nvPicPr>
          <p:cNvPr id="28675" name="3 Imagen" descr="POLICE STOP AND CHEC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800100"/>
            <a:ext cx="5616575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1464</TotalTime>
  <Words>579</Words>
  <Application>Microsoft Office PowerPoint</Application>
  <PresentationFormat>Προβολή στην οθόνη (4:3)</PresentationFormat>
  <Paragraphs>87</Paragraphs>
  <Slides>13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Πρότυπο σχεδίασης</vt:lpstr>
      </vt:variant>
      <vt:variant>
        <vt:i4>6</vt:i4>
      </vt:variant>
      <vt:variant>
        <vt:lpstr>Τίτλοι διαφανειών</vt:lpstr>
      </vt:variant>
      <vt:variant>
        <vt:i4>13</vt:i4>
      </vt:variant>
    </vt:vector>
  </HeadingPairs>
  <TitlesOfParts>
    <vt:vector size="25" baseType="lpstr">
      <vt:lpstr>Lucida Sans Unicode</vt:lpstr>
      <vt:lpstr>Arial</vt:lpstr>
      <vt:lpstr>Wingdings 3</vt:lpstr>
      <vt:lpstr>Verdana</vt:lpstr>
      <vt:lpstr>Wingdings 2</vt:lpstr>
      <vt:lpstr>Calibri</vt:lpstr>
      <vt:lpstr>Concurrencia</vt:lpstr>
      <vt:lpstr>Concurrencia</vt:lpstr>
      <vt:lpstr>Concurrencia</vt:lpstr>
      <vt:lpstr>Concurrencia</vt:lpstr>
      <vt:lpstr>Concurrencia</vt:lpstr>
      <vt:lpstr>Concurrencia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Deprivation of liberty typology under the Convention</dc:title>
  <dc:creator>JCdS</dc:creator>
  <cp:lastModifiedBy>Venetia</cp:lastModifiedBy>
  <cp:revision>41</cp:revision>
  <dcterms:created xsi:type="dcterms:W3CDTF">2015-01-26T18:45:30Z</dcterms:created>
  <dcterms:modified xsi:type="dcterms:W3CDTF">2015-02-05T15:08:48Z</dcterms:modified>
</cp:coreProperties>
</file>